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0" r:id="rId3"/>
    <p:sldId id="274" r:id="rId4"/>
    <p:sldId id="275" r:id="rId5"/>
    <p:sldId id="276" r:id="rId6"/>
    <p:sldId id="272" r:id="rId7"/>
    <p:sldId id="269" r:id="rId8"/>
    <p:sldId id="271" r:id="rId9"/>
    <p:sldId id="277" r:id="rId10"/>
    <p:sldId id="27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7"/>
    <p:restoredTop sz="80822"/>
  </p:normalViewPr>
  <p:slideViewPr>
    <p:cSldViewPr snapToGrid="0">
      <p:cViewPr>
        <p:scale>
          <a:sx n="97" d="100"/>
          <a:sy n="97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7B40F-D8C5-D94B-9657-5D855EBBE8E3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0B682-871C-D449-BC36-CA3647D6586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6490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Meta AI</a:t>
            </a:r>
            <a:r>
              <a:rPr lang="ko-KR" altLang="en-US" dirty="0"/>
              <a:t>에서 발표한 </a:t>
            </a:r>
            <a:r>
              <a:rPr lang="en" altLang="ko-KR" dirty="0"/>
              <a:t>Segment Anything Model 2, </a:t>
            </a:r>
            <a:r>
              <a:rPr lang="ko-KR" altLang="en-US" dirty="0"/>
              <a:t>즉 </a:t>
            </a:r>
            <a:r>
              <a:rPr lang="en" altLang="ko-KR" dirty="0"/>
              <a:t>SAM 2 </a:t>
            </a:r>
            <a:r>
              <a:rPr lang="ko-KR" altLang="en-US" dirty="0"/>
              <a:t>논문에 대해 리뷰하겠습니다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본 연구는 프롬프트 기반의 범용 시각 분할 모델을 이미지에서 비디오로 확장한 작업입니다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5062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6438F-B0A6-ED87-C524-F04B63144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9D7778-7126-C7B9-A384-63613A697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C67773-2FD5-E09F-981D-034989373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지금까지의 내용을 간단히 정리해보겠습니다</a:t>
            </a:r>
            <a:r>
              <a:rPr kumimoji="1" lang="en-US" altLang="ko-KR" dirty="0"/>
              <a:t>.</a:t>
            </a:r>
          </a:p>
          <a:p>
            <a:r>
              <a:rPr kumimoji="1" lang="en" altLang="ko-KR" dirty="0"/>
              <a:t>SAM 2</a:t>
            </a:r>
            <a:r>
              <a:rPr kumimoji="1" lang="ko-KR" altLang="en-US" dirty="0"/>
              <a:t>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이미지 분할을 넘어 비디오에서도 범용적이고 상호작용 가능한 객체 분할이 가능하게 만든 모델입니다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주요 구성 요소는 스트리밍 가능한 메모리 기반 트랜스포머 구조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효율적인 처리와 성능 향상을 이끈 </a:t>
            </a:r>
            <a:r>
              <a:rPr kumimoji="1" lang="en" altLang="ko-KR" dirty="0" err="1"/>
              <a:t>Hiera</a:t>
            </a:r>
            <a:r>
              <a:rPr kumimoji="1" lang="en" altLang="ko-KR" dirty="0"/>
              <a:t> </a:t>
            </a:r>
            <a:r>
              <a:rPr kumimoji="1" lang="ko-KR" altLang="en-US" dirty="0"/>
              <a:t>인코더 </a:t>
            </a:r>
            <a:r>
              <a:rPr kumimoji="1" lang="en-US" altLang="ko-KR" dirty="0"/>
              <a:t>+ </a:t>
            </a:r>
            <a:r>
              <a:rPr kumimoji="1" lang="ko-KR" altLang="en-US" dirty="0"/>
              <a:t>마스크 </a:t>
            </a:r>
            <a:r>
              <a:rPr kumimoji="1" lang="ko-KR" altLang="en-US" dirty="0" err="1"/>
              <a:t>디코더</a:t>
            </a:r>
            <a:r>
              <a:rPr kumimoji="1" lang="en-US" altLang="ko-KR" dirty="0"/>
              <a:t>,</a:t>
            </a:r>
            <a:endParaRPr kumimoji="1" lang="ko-KR" altLang="en-US" dirty="0"/>
          </a:p>
          <a:p>
            <a:r>
              <a:rPr kumimoji="1" lang="ko-KR" altLang="en-US" dirty="0"/>
              <a:t>모델 훈련을 가능케 한 대규모 </a:t>
            </a:r>
            <a:r>
              <a:rPr kumimoji="1" lang="en" altLang="ko-KR" dirty="0"/>
              <a:t>SA-V </a:t>
            </a:r>
            <a:r>
              <a:rPr kumimoji="1" lang="ko-KR" altLang="en-US" dirty="0"/>
              <a:t>데이터셋 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실험결과로는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개 이상의 벤치마크에서 기존 </a:t>
            </a:r>
            <a:r>
              <a:rPr kumimoji="1" lang="en" altLang="ko-KR" dirty="0"/>
              <a:t>SOTA </a:t>
            </a:r>
            <a:r>
              <a:rPr kumimoji="1" lang="ko-KR" altLang="en-US" dirty="0"/>
              <a:t>대비 더 높은 정확도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적은 상호작용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더 빠른 속도를 모두 달성했습니다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SAM 2</a:t>
            </a:r>
            <a:r>
              <a:rPr kumimoji="1" lang="ko-KR" altLang="en-US" dirty="0"/>
              <a:t>는 단순히 성능 좋은 </a:t>
            </a:r>
            <a:r>
              <a:rPr kumimoji="1" lang="ko-KR" altLang="en-US" dirty="0" err="1"/>
              <a:t>모델이라기보다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앞으로의 비디오 인식 모델의 기준점이 될 수 있는 구조와 데이터셋을 제시한 연구라고 생각됩니다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4F73FB-C0D9-85FE-F476-2AC409DD1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192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" altLang="ko-KR" dirty="0"/>
              <a:t>SAM</a:t>
            </a:r>
            <a:r>
              <a:rPr kumimoji="1" lang="ko-KR" altLang="en-US" dirty="0"/>
              <a:t>은 정적 이미지에 대해 강력한 분할 성능을 보여줬지만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현실 세계의 대부분 콘텐츠는 비디오입니다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객체의 변형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조명 변화 등으로 인해 더 복잡한 처리가 필요하며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해결하고자 </a:t>
            </a:r>
            <a:r>
              <a:rPr kumimoji="1" lang="en" altLang="ko-KR" dirty="0"/>
              <a:t>SAM 2</a:t>
            </a:r>
            <a:r>
              <a:rPr kumimoji="1" lang="ko-KR" altLang="en-US" dirty="0"/>
              <a:t>가 제안되었습니다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756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C4FFF-F532-E504-B8EF-107BF31D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A9970C-B0E2-2B54-A91D-81C519DC3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A61090-0D96-C254-883D-B675881C0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화면에 보이는 예시는 </a:t>
            </a:r>
            <a:r>
              <a:rPr kumimoji="1" lang="en" altLang="ko-KR" dirty="0"/>
              <a:t>SAM 2</a:t>
            </a:r>
            <a:r>
              <a:rPr kumimoji="1" lang="ko-KR" altLang="en-US" dirty="0"/>
              <a:t>의 </a:t>
            </a:r>
            <a:r>
              <a:rPr kumimoji="1" lang="en" altLang="ko-KR" dirty="0"/>
              <a:t>PVS </a:t>
            </a:r>
            <a:r>
              <a:rPr kumimoji="1" lang="ko-KR" altLang="en-US" dirty="0"/>
              <a:t>동작 과정을 시각적으로 보여줍니다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</a:t>
            </a:r>
            <a:r>
              <a:rPr kumimoji="1" lang="en" altLang="ko-KR" dirty="0"/>
              <a:t>step 1</a:t>
            </a:r>
            <a:r>
              <a:rPr kumimoji="1" lang="ko-KR" altLang="en-US" dirty="0"/>
              <a:t>에서는 첫 프레임에 긍정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부정 클릭을 제공하고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정보를 바탕으로 마스크가 비디오 전반에 전파됩니다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</a:t>
            </a:r>
            <a:r>
              <a:rPr kumimoji="1" lang="en" altLang="ko-KR" dirty="0"/>
              <a:t>frame 3</a:t>
            </a:r>
            <a:r>
              <a:rPr kumimoji="1" lang="ko-KR" altLang="en-US" dirty="0"/>
              <a:t>에서 잘못된 마스크가 생기죠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</a:t>
            </a:r>
            <a:r>
              <a:rPr kumimoji="1" lang="en" altLang="ko-KR" dirty="0"/>
              <a:t>step 2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사용자가 프레임 </a:t>
            </a:r>
            <a:r>
              <a:rPr kumimoji="1" lang="en-US" altLang="ko-KR" dirty="0"/>
              <a:t>3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정제용 프롬프트를 추가로 제공하면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정보를 기반으로 다시 </a:t>
            </a:r>
            <a:r>
              <a:rPr kumimoji="1" lang="en" altLang="ko-KR" dirty="0"/>
              <a:t>frame 4</a:t>
            </a:r>
            <a:r>
              <a:rPr kumimoji="1" lang="ko-KR" altLang="en-US" dirty="0"/>
              <a:t>까지 정제된 마스크가 전파됩니다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이처럼 </a:t>
            </a:r>
            <a:r>
              <a:rPr kumimoji="1" lang="en" altLang="ko-KR" dirty="0"/>
              <a:t>SAM 2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'</a:t>
            </a:r>
            <a:r>
              <a:rPr kumimoji="1" lang="ko-KR" altLang="en-US" dirty="0"/>
              <a:t>프롬프트 → 전파 → 정제 → 반복</a:t>
            </a:r>
            <a:r>
              <a:rPr kumimoji="1" lang="en-US" altLang="ko-KR" dirty="0"/>
              <a:t>' </a:t>
            </a:r>
            <a:r>
              <a:rPr kumimoji="1" lang="ko-KR" altLang="en-US" dirty="0"/>
              <a:t>구조로 상호작용을 최소화하면서도 높은 정확도를 유지합니다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EF47BA-B455-4B96-2F88-BD82413B84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4009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BB41-3846-EBB1-DCEE-AC1452582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783EEE-A061-7188-9FAA-A1521C31C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4B72EA-091D-4C20-FD6D-41F1BE21D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SAM 2</a:t>
            </a:r>
            <a:r>
              <a:rPr lang="ko-KR" altLang="en-US" dirty="0"/>
              <a:t>의 트랜스포머는 기존 트랜스포머 구조와 달리</a:t>
            </a:r>
            <a:r>
              <a:rPr lang="en-US" altLang="ko-KR" dirty="0"/>
              <a:t>, </a:t>
            </a:r>
            <a:r>
              <a:rPr lang="ko-KR" altLang="en-US" dirty="0"/>
              <a:t>스트리밍 가능한 형태로 설계되어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전체 비디오를 한 번에 처리하는 것이 아니라</a:t>
            </a:r>
            <a:r>
              <a:rPr lang="en-US" altLang="ko-KR" dirty="0"/>
              <a:t>, </a:t>
            </a:r>
            <a:r>
              <a:rPr lang="ko-KR" altLang="en-US" dirty="0"/>
              <a:t>프레임을 하나씩 순차적으로 처리하면서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이전 프레임에서 학습한 객체 정보를 ‘</a:t>
            </a:r>
            <a:r>
              <a:rPr lang="ko-KR" altLang="en-US" dirty="0" err="1"/>
              <a:t>메모리’에</a:t>
            </a:r>
            <a:r>
              <a:rPr lang="ko-KR" altLang="en-US" dirty="0"/>
              <a:t> 저장하고</a:t>
            </a:r>
            <a:r>
              <a:rPr lang="en-US" altLang="ko-KR" dirty="0"/>
              <a:t>, </a:t>
            </a:r>
            <a:r>
              <a:rPr lang="ko-KR" altLang="en-US" dirty="0"/>
              <a:t>이후 프레임에서 이를 참조해 분할 성능을 높이는 방식입니다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처리의 첫 단계는 </a:t>
            </a:r>
            <a:r>
              <a:rPr kumimoji="1" lang="en" altLang="ko-KR" dirty="0" err="1"/>
              <a:t>Hiera</a:t>
            </a:r>
            <a:r>
              <a:rPr kumimoji="1" lang="en" altLang="ko-KR" dirty="0"/>
              <a:t> </a:t>
            </a:r>
            <a:r>
              <a:rPr kumimoji="1" lang="ko-KR" altLang="en-US" dirty="0"/>
              <a:t>인코더입니다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 비디오 프레임은 </a:t>
            </a:r>
            <a:r>
              <a:rPr kumimoji="1" lang="ko-KR" altLang="en-US" dirty="0" err="1"/>
              <a:t>사전학습된</a:t>
            </a:r>
            <a:r>
              <a:rPr kumimoji="1" lang="ko-KR" altLang="en-US" dirty="0"/>
              <a:t> </a:t>
            </a:r>
            <a:r>
              <a:rPr kumimoji="1" lang="en" altLang="ko-KR" dirty="0"/>
              <a:t>MAE </a:t>
            </a:r>
            <a:r>
              <a:rPr kumimoji="1" lang="ko-KR" altLang="en-US" dirty="0"/>
              <a:t>기반의 </a:t>
            </a:r>
            <a:r>
              <a:rPr kumimoji="1" lang="en" altLang="ko-KR" dirty="0" err="1"/>
              <a:t>Hiera</a:t>
            </a:r>
            <a:r>
              <a:rPr kumimoji="1" lang="en" altLang="ko-KR" dirty="0"/>
              <a:t> </a:t>
            </a:r>
            <a:r>
              <a:rPr kumimoji="1" lang="ko-KR" altLang="en-US" dirty="0"/>
              <a:t>인코더를 통해 </a:t>
            </a:r>
            <a:r>
              <a:rPr kumimoji="1" lang="ko-KR" altLang="en-US" dirty="0" err="1"/>
              <a:t>멀티스케일</a:t>
            </a:r>
            <a:r>
              <a:rPr kumimoji="1" lang="ko-KR" altLang="en-US" dirty="0"/>
              <a:t> 특징 벡터로 변환됩니다</a:t>
            </a:r>
            <a:r>
              <a:rPr kumimoji="1" lang="en-US" altLang="ko-KR" dirty="0"/>
              <a:t>.</a:t>
            </a:r>
          </a:p>
          <a:p>
            <a:r>
              <a:rPr kumimoji="1" lang="en" altLang="ko-KR" dirty="0" err="1"/>
              <a:t>Hiera</a:t>
            </a:r>
            <a:r>
              <a:rPr kumimoji="1" lang="ko-KR" altLang="en-US" dirty="0"/>
              <a:t>는 계층적 구조 덕분에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객체의 크기나 복잡성에 강인한 표현력을 갖습니다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다음은 메모리 </a:t>
            </a:r>
            <a:r>
              <a:rPr kumimoji="1" lang="ko-KR" altLang="en-US" dirty="0" err="1"/>
              <a:t>어텐션</a:t>
            </a:r>
            <a:r>
              <a:rPr kumimoji="1" lang="en-US" altLang="ko-KR" dirty="0"/>
              <a:t>(</a:t>
            </a:r>
            <a:r>
              <a:rPr kumimoji="1" lang="en" altLang="ko-KR" dirty="0"/>
              <a:t>memory attention) </a:t>
            </a:r>
            <a:r>
              <a:rPr kumimoji="1" lang="ko-KR" altLang="en-US" dirty="0"/>
              <a:t>단계입니다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모듈은 현재 프레임의 특징 벡터를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이전에 저장된 프레임들의 객체 정보와 결합해 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결과적으로 </a:t>
            </a:r>
            <a:r>
              <a:rPr kumimoji="1" lang="en" altLang="ko-KR" dirty="0"/>
              <a:t>SAM 2</a:t>
            </a:r>
            <a:r>
              <a:rPr kumimoji="1" lang="ko-KR" altLang="en-US" dirty="0"/>
              <a:t>는 단지 공간적인 </a:t>
            </a:r>
            <a:r>
              <a:rPr kumimoji="1" lang="ko-KR" altLang="en-US" dirty="0" err="1"/>
              <a:t>정보뿐만</a:t>
            </a:r>
            <a:r>
              <a:rPr kumimoji="1" lang="ko-KR" altLang="en-US" dirty="0"/>
              <a:t> 아니라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시간적으로도 일관된 분할 결과를 낼 수 있게 되는 것이죠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이 모든 흐름의 기반이 되는 것이 바로 메모리 뱅크</a:t>
            </a:r>
            <a:r>
              <a:rPr kumimoji="1" lang="en-US" altLang="ko-KR" dirty="0"/>
              <a:t>(</a:t>
            </a:r>
            <a:r>
              <a:rPr kumimoji="1" lang="en" altLang="ko-KR" dirty="0"/>
              <a:t>memory bank)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여기에는 이전 프레임에서 예측된 객체의 마스크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프롬프트 정보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시간 위치 정보 등이 저장됩니다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프레임이 넘어가도 객체의 ‘시간적 </a:t>
            </a:r>
            <a:r>
              <a:rPr kumimoji="1" lang="ko-KR" altLang="en-US" dirty="0" err="1"/>
              <a:t>상태’가</a:t>
            </a:r>
            <a:r>
              <a:rPr kumimoji="1" lang="ko-KR" altLang="en-US" dirty="0"/>
              <a:t> 유지되므로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연속적인 분할이 자연스럽게 이루어질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ko-KR" altLang="en-US" dirty="0"/>
              <a:t>요약하면</a:t>
            </a:r>
            <a:r>
              <a:rPr lang="en-US" altLang="ko-KR" dirty="0"/>
              <a:t>, </a:t>
            </a:r>
            <a:r>
              <a:rPr lang="en" altLang="ko-KR" dirty="0"/>
              <a:t>SAM 2</a:t>
            </a:r>
            <a:r>
              <a:rPr lang="ko-KR" altLang="en-US" dirty="0"/>
              <a:t>는 </a:t>
            </a:r>
            <a:r>
              <a:rPr lang="ko-KR" altLang="en-US" b="1" dirty="0"/>
              <a:t>스트리밍 가능한 트랜스포머 구조를 통해</a:t>
            </a:r>
            <a:r>
              <a:rPr lang="en-US" altLang="ko-KR" b="1" dirty="0"/>
              <a:t>, </a:t>
            </a:r>
            <a:r>
              <a:rPr lang="ko-KR" altLang="en-US" b="1" dirty="0"/>
              <a:t>실시간 처리와 메모리 효율성을 모두 확보</a:t>
            </a:r>
            <a:r>
              <a:rPr lang="ko-KR" altLang="en-US" dirty="0"/>
              <a:t>한 영상 분할 모델입니다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설계 덕분에 </a:t>
            </a:r>
            <a:r>
              <a:rPr lang="en" altLang="ko-KR" dirty="0"/>
              <a:t>SAM 2</a:t>
            </a:r>
            <a:r>
              <a:rPr lang="ko-KR" altLang="en-US" dirty="0"/>
              <a:t>는 실제 환경에서도 높은 성능을 유지할 수 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33E2D-D281-B856-C3F5-7D2BE61A9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1066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E984B-2C47-892F-8E5A-3DF735CF1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B4B4B2-FEE9-39EC-4E84-39C0C81B2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F0A200-B333-CA16-5235-2CA0D8741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SAM 2</a:t>
            </a:r>
            <a:r>
              <a:rPr kumimoji="1" lang="ko-KR" altLang="en-US" dirty="0"/>
              <a:t>는 강력한 분할 성능을 위해</a:t>
            </a:r>
            <a:r>
              <a:rPr kumimoji="1" lang="en-US" altLang="ko-KR" dirty="0"/>
              <a:t>, </a:t>
            </a:r>
            <a:r>
              <a:rPr kumimoji="1" lang="en" altLang="ko-KR" dirty="0"/>
              <a:t>SA-V</a:t>
            </a:r>
            <a:r>
              <a:rPr kumimoji="1" lang="ko-KR" altLang="en-US" dirty="0"/>
              <a:t>라는 대규모 비디오 분할 데이터셋으로 학습되었습니다</a:t>
            </a:r>
            <a:r>
              <a:rPr kumimoji="1" lang="en-US" altLang="ko-KR" dirty="0"/>
              <a:t>.</a:t>
            </a:r>
          </a:p>
          <a:p>
            <a:r>
              <a:rPr kumimoji="1" lang="en" altLang="ko-KR" dirty="0"/>
              <a:t>SA-V</a:t>
            </a:r>
            <a:r>
              <a:rPr kumimoji="1" lang="ko-KR" altLang="en-US" dirty="0"/>
              <a:t>는 ‘</a:t>
            </a:r>
            <a:r>
              <a:rPr kumimoji="1" lang="en" altLang="ko-KR" dirty="0"/>
              <a:t>Segment Anything in Video’</a:t>
            </a:r>
            <a:r>
              <a:rPr kumimoji="1" lang="ko-KR" altLang="en-US" dirty="0"/>
              <a:t>의 약자로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총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 개 이상의 비디오와 </a:t>
            </a:r>
            <a:r>
              <a:rPr kumimoji="1" lang="en-US" altLang="ko-KR" dirty="0"/>
              <a:t>60</a:t>
            </a:r>
            <a:r>
              <a:rPr kumimoji="1" lang="ko-KR" altLang="en-US" dirty="0"/>
              <a:t>만 개 이상의 객체 인스턴스를 포함합니다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데이터셋은 지금까지 존재하던 어떤 비디오 분할 데이터셋보다 최소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배에서 최대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배 이상 더 많은 마스크 데이터를 담고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FFABF9-CCB4-8647-EF2D-92CF974C5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9032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SAM 2</a:t>
            </a:r>
            <a:r>
              <a:rPr kumimoji="1" lang="ko-KR" altLang="en-US" dirty="0"/>
              <a:t>는 다양한 평가 기준에서 뛰어난 성능을 보였고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특히 </a:t>
            </a:r>
            <a:r>
              <a:rPr kumimoji="1" lang="en" altLang="ko-KR" dirty="0"/>
              <a:t>zero-shot </a:t>
            </a:r>
            <a:r>
              <a:rPr kumimoji="1" lang="ko-KR" altLang="en-US" dirty="0"/>
              <a:t>설정에서 두드러진 결과를 나타냈습니다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‘</a:t>
            </a:r>
            <a:r>
              <a:rPr kumimoji="1" lang="en" altLang="ko-KR" dirty="0"/>
              <a:t>zero-shot’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모델이 학습 중에 본 적 없는 새로운 데이터셋에 대해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별도 </a:t>
            </a:r>
            <a:r>
              <a:rPr kumimoji="1" lang="en" altLang="ko-KR" dirty="0"/>
              <a:t>fine-tuning </a:t>
            </a:r>
            <a:r>
              <a:rPr kumimoji="1" lang="ko-KR" altLang="en-US" dirty="0"/>
              <a:t>없이 직접 분할 성능을 평가하는 방식을 말합니다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방식은 모델의 일반화 능력을 객관적으로 보여주는 매우 중요한 기준입니다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테이블은 </a:t>
            </a:r>
            <a:r>
              <a:rPr kumimoji="1" lang="en" altLang="ko-KR" dirty="0"/>
              <a:t>SAM 2</a:t>
            </a:r>
            <a:r>
              <a:rPr kumimoji="1" lang="ko-KR" altLang="en-US" dirty="0"/>
              <a:t>가 다양한 비디오 분할 벤치마크에서 기존 방법들과 비교해 어느 정도의 성능 향상을 이루었는지를 보여줍니다</a:t>
            </a:r>
            <a:r>
              <a:rPr kumimoji="1" lang="en-US" altLang="ko-KR" dirty="0"/>
              <a:t>.</a:t>
            </a:r>
          </a:p>
          <a:p>
            <a:r>
              <a:rPr kumimoji="1" lang="en" altLang="ko-KR" dirty="0"/>
              <a:t>J&amp;F</a:t>
            </a:r>
            <a:r>
              <a:rPr kumimoji="1" lang="ko-KR" altLang="en-US" dirty="0"/>
              <a:t>는 객체 분할 품질과 경계 정밀도를 종합적으로 평가하는 대표적인 지표이고</a:t>
            </a:r>
            <a:r>
              <a:rPr kumimoji="1" lang="en-US" altLang="ko-KR" dirty="0"/>
              <a:t>, </a:t>
            </a:r>
            <a:r>
              <a:rPr kumimoji="1" lang="en" altLang="ko-KR" dirty="0"/>
              <a:t>G</a:t>
            </a:r>
            <a:r>
              <a:rPr kumimoji="1" lang="ko-KR" altLang="en-US" dirty="0"/>
              <a:t>는 영역 기반 정확도입니다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아래 </a:t>
            </a:r>
            <a:r>
              <a:rPr kumimoji="1" lang="en-US" altLang="ko-KR" dirty="0"/>
              <a:t>SAM2</a:t>
            </a:r>
            <a:r>
              <a:rPr kumimoji="1" lang="ko-KR" altLang="en-US" dirty="0"/>
              <a:t>두가지 버전이 비교되고 있는데 </a:t>
            </a:r>
            <a:r>
              <a:rPr kumimoji="1" lang="en-US" altLang="ko-KR" dirty="0"/>
              <a:t> SAM 2 (</a:t>
            </a:r>
            <a:r>
              <a:rPr kumimoji="1" lang="en-US" altLang="ko-KR" dirty="0" err="1"/>
              <a:t>Hiera</a:t>
            </a:r>
            <a:r>
              <a:rPr kumimoji="1" lang="en-US" altLang="ko-KR" dirty="0"/>
              <a:t>-B+): </a:t>
            </a:r>
            <a:r>
              <a:rPr kumimoji="1" lang="ko-KR" altLang="en-US" dirty="0"/>
              <a:t>보다 경량형 이미지 인코더</a:t>
            </a:r>
            <a:r>
              <a:rPr kumimoji="1" lang="en-US" altLang="ko-KR" dirty="0"/>
              <a:t>, SAM 2 (</a:t>
            </a:r>
            <a:r>
              <a:rPr kumimoji="1" lang="en-US" altLang="ko-KR" dirty="0" err="1"/>
              <a:t>Hiera</a:t>
            </a:r>
            <a:r>
              <a:rPr kumimoji="1" lang="en-US" altLang="ko-KR" dirty="0"/>
              <a:t>-L): </a:t>
            </a:r>
            <a:r>
              <a:rPr kumimoji="1" lang="ko-KR" altLang="en-US" dirty="0"/>
              <a:t>더 큰 모델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더 높은 정확도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특징인 모델입니다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보시는 것처럼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거의 모든 데이터셋에서 </a:t>
            </a:r>
            <a:r>
              <a:rPr kumimoji="1" lang="en" altLang="ko-KR" dirty="0"/>
              <a:t>SAM 2</a:t>
            </a:r>
            <a:r>
              <a:rPr kumimoji="1" lang="ko-KR" altLang="en-US" dirty="0"/>
              <a:t>는 경쟁 모델보다 확실히 높은 성능을 기록했습니다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026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아래 그래프를 보시면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왼쪽은 오프라인 환경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오른쪽은 온라인 환경에서의 평가 결과입니다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오프라인 환경에서는 모델이 비디오를 여러 번 훑으면서 오류가 큰 프레임에만 상호작용할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온라인 환경은 실제 사용 시나리오처럼 앞에서부터 한 번에 진행되는 상황입니다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 경우 모두</a:t>
            </a:r>
            <a:r>
              <a:rPr kumimoji="1" lang="en-US" altLang="ko-KR" dirty="0"/>
              <a:t>, </a:t>
            </a:r>
            <a:r>
              <a:rPr kumimoji="1" lang="ko-KR" altLang="en-US" dirty="0"/>
              <a:t>파란색 </a:t>
            </a:r>
            <a:r>
              <a:rPr kumimoji="1" lang="en" altLang="ko-KR" dirty="0"/>
              <a:t>SAM 2</a:t>
            </a:r>
            <a:r>
              <a:rPr kumimoji="1" lang="ko-KR" altLang="en-US" dirty="0"/>
              <a:t>가 경쟁 모델들보다 더 적은 프레임 상호작용으로도 높은 정확도를 달성하는 것을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특히 </a:t>
            </a:r>
            <a:r>
              <a:rPr kumimoji="1" lang="en-US" altLang="ko-KR" dirty="0"/>
              <a:t>2~3 </a:t>
            </a:r>
            <a:r>
              <a:rPr kumimoji="1" lang="ko-KR" altLang="en-US" dirty="0"/>
              <a:t>프레임만 선택해도 성능이 크게 상승하며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실사용에 매우 적합함을 보여줍니다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몇 가지 한계점도 남아 있습니다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비디오가 길어질수록 메모리를 유지하고 활용하는 데 비용이 커집니다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여러 객체가 동시에 존재할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프롬프트 입력과 정제 작업이 복잡해지는 한계가 있습니다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향후에는 멀티 객체 자동 추적 및 정제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더 확장 가능한 메모리 구조 등이 주요 연구 과제가 될 것입니다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659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</a:t>
            </a:r>
            <a:r>
              <a:rPr kumimoji="1" lang="en-US" altLang="ko-KR" dirty="0"/>
              <a:t>, </a:t>
            </a:r>
            <a:r>
              <a:rPr kumimoji="1" lang="en" altLang="ko-KR" dirty="0"/>
              <a:t>SAM 2</a:t>
            </a:r>
            <a:r>
              <a:rPr kumimoji="1" lang="ko-KR" altLang="en-US" dirty="0"/>
              <a:t>는 이미지 기반 객체 분할에서 출발해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비디오까지 포괄하는 범용 분할 프레임워크로 진화한 사례입니다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 이미지 중심 프롬프트 분할에서 벗어나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비디오 프레임 전반에 걸쳐 객체를 정의하고 추적할 수 있는 새로운 작업 정의를 도입하였고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기존 </a:t>
            </a:r>
            <a:r>
              <a:rPr kumimoji="1" lang="en" altLang="ko-KR" dirty="0"/>
              <a:t>Segment Anything </a:t>
            </a:r>
            <a:r>
              <a:rPr kumimoji="1" lang="ko-KR" altLang="en-US" dirty="0"/>
              <a:t>구조를 </a:t>
            </a:r>
            <a:r>
              <a:rPr kumimoji="1" lang="ko-KR" altLang="en-US" dirty="0" err="1"/>
              <a:t>시간축</a:t>
            </a:r>
            <a:r>
              <a:rPr kumimoji="1" lang="ko-KR" altLang="en-US" dirty="0"/>
              <a:t> 상에서도 확장할 수 있도록 개선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스트리밍 처리와 메모리 기반 시공간 연산을 가능케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수십만 개의 객체 시퀀스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마스크렛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포함한 최대 규모 비디오 객체 분할 데이터셋을 수집하고 공개했습니다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이미지와 비디오 분할 모두에서 기존 </a:t>
            </a:r>
            <a:r>
              <a:rPr kumimoji="1" lang="en" altLang="ko-KR" dirty="0"/>
              <a:t>SOTA </a:t>
            </a:r>
            <a:r>
              <a:rPr kumimoji="1" lang="ko-KR" altLang="en-US" dirty="0"/>
              <a:t>모델들을 상회하는 성능을 </a:t>
            </a:r>
            <a:r>
              <a:rPr kumimoji="1" lang="en" altLang="ko-KR" dirty="0"/>
              <a:t>zero-shot </a:t>
            </a:r>
            <a:r>
              <a:rPr kumimoji="1" lang="ko-KR" altLang="en-US" dirty="0"/>
              <a:t>설정에서 달성했습니다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2600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테스트는 제가 직접 진행한 결과입니다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비록 논문 수준처럼 완벽하게 정제된 결과는 아니었지만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실제 테스트에서 구조가 복잡한 자전거나 사람 등 다양한 객체를 정확히 분할하는 모습을 보며 </a:t>
            </a:r>
            <a:r>
              <a:rPr kumimoji="1" lang="en" altLang="ko-KR" dirty="0"/>
              <a:t>SAM 2</a:t>
            </a:r>
            <a:r>
              <a:rPr kumimoji="1" lang="ko-KR" altLang="en-US" dirty="0"/>
              <a:t>의 실용성을 확인할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특히 프롬프트 없이도 자동 분할이 이뤄졌다는 점에서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사전 훈련된 범용 </a:t>
            </a:r>
            <a:r>
              <a:rPr kumimoji="1" lang="ko-KR" altLang="en-US" dirty="0" err="1"/>
              <a:t>모델로서의</a:t>
            </a:r>
            <a:r>
              <a:rPr kumimoji="1" lang="ko-KR" altLang="en-US" dirty="0"/>
              <a:t> 가능성이 느껴졌습니다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먼저 첫 번째 줄을 보시면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왼쪽이 원본 이미지이고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가운데는 </a:t>
            </a:r>
            <a:r>
              <a:rPr kumimoji="1" lang="en" altLang="ko-KR" dirty="0"/>
              <a:t>SAM</a:t>
            </a:r>
            <a:r>
              <a:rPr kumimoji="1" lang="ko-KR" altLang="en-US" dirty="0"/>
              <a:t>의 분할 결과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오른쪽이 </a:t>
            </a:r>
            <a:r>
              <a:rPr kumimoji="1" lang="en" altLang="ko-KR" dirty="0"/>
              <a:t>SAM 2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" altLang="ko-KR" dirty="0"/>
              <a:t>SAM</a:t>
            </a:r>
            <a:r>
              <a:rPr kumimoji="1" lang="ko-KR" altLang="en-US" dirty="0"/>
              <a:t>은 프레임 일부를 놓치거나 배경까지 포함하는 오류가 있는 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" altLang="ko-KR" dirty="0"/>
              <a:t>SAM 2</a:t>
            </a:r>
            <a:r>
              <a:rPr kumimoji="1" lang="ko-KR" altLang="en-US" dirty="0"/>
              <a:t>는 자전거 전체와 윤곽을 정확히 잡아냅니다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두 번째 줄 역시 마찬가지로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배경과 자전거의 경계가 모호한 상황에서도 </a:t>
            </a:r>
            <a:r>
              <a:rPr kumimoji="1" lang="en" altLang="ko-KR" dirty="0"/>
              <a:t>SAM 2</a:t>
            </a:r>
            <a:r>
              <a:rPr kumimoji="1" lang="ko-KR" altLang="en-US" dirty="0"/>
              <a:t>는 더 정교한 분할 결과를 보여주고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 줄에서는 자전거를 타고 있는 사람까지 함께 분할하는 장면입니다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특히 프롬프트 없이 자동 분할된 상황에서도 </a:t>
            </a:r>
            <a:r>
              <a:rPr kumimoji="1" lang="en" altLang="ko-KR" dirty="0"/>
              <a:t>SAM 2</a:t>
            </a:r>
            <a:r>
              <a:rPr kumimoji="1" lang="ko-KR" altLang="en-US" dirty="0"/>
              <a:t>는 사람과 자전거를 하나의 연관된 객체로 인식해 정확하게 분리해냈습니다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이러한 결과는 </a:t>
            </a:r>
            <a:r>
              <a:rPr kumimoji="1" lang="en" altLang="ko-KR" dirty="0"/>
              <a:t>SAM 2</a:t>
            </a:r>
            <a:r>
              <a:rPr kumimoji="1" lang="ko-KR" altLang="en-US" dirty="0"/>
              <a:t>가 단순한 이미지 픽셀 분할을 넘어서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시간적 문맥과 형태적 구조까지 이해하고 있다는 점을 시사합니다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0B682-871C-D449-BC36-CA3647D6586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4288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66272-585D-D0A8-7547-B83A83557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12DDA0-E185-C35E-CB04-723C6A743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F6D1FE-97BA-0585-95BA-B8F10732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711CF-0A80-FA23-7124-388FB4D4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67010-81BE-536A-EA6F-6F55AA76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83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805F3-590A-22F9-293E-85B35068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1E72E7-7302-AC15-424D-6FD5AD666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C6A538-A366-1004-9608-0EDE0217D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75A1C-78EE-14D6-F4D4-6364C364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4BB2B-E197-FA3B-F97C-CBC10FD9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818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1F0F4B-1A48-3F7A-7672-54215AB1F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06BFA5-EF3F-A706-362F-0C6A1D4C8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7E8B9-1FB0-A90D-A698-71EAFD94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B3603-84A1-1567-2248-6F6A71FA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C6BA8-BEA8-3697-BB9E-AC64A8EA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79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BCA30-6DE2-428E-3F3D-81C07538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AF78A-7945-3DC2-D003-5BEB835BA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B68BED-8273-8A43-697B-F6C605C8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2ECC3-126A-8F6F-59E6-C94E8037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D3C84-5F74-C41F-5A52-4AE98913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621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46702-327E-709F-8091-FDF6F85A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861B0-15FE-AF7F-16A2-67C6B59B5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BB39C5-5B49-CE59-A9EF-C964EC21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365809-7FA0-5DD7-C4AA-CCEEF755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6BB3D3-5CC7-4616-1DC1-D105895D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34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E9183-890F-B549-6B84-B91D7737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E9BF7-8AFD-E3D7-5995-86622AE94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E62675-2961-0C1A-DCDC-43FC0F390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0D6CAF-6B5F-93B2-F12A-BCCEE881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603333-7953-44CD-28E2-2BDD7E49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6BFE4-87F6-1070-0347-1AB405CE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17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46D96-4EFC-9EBC-DE8B-D4FB72A3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BECC9C-6997-AAA5-2183-2B251F3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66E2D0-3AEE-ACA2-41E4-D3D039272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5DBAB3-19CA-0704-DDC0-916065A17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C927BE-80E1-3702-17B6-F93F7BE55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A5D007-17BE-2C64-36AD-31E36F32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91DFB4-3F78-B945-C3A2-A1AAD701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549216-8C51-E94E-1821-D505DF70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1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E2910-1892-A4D0-C5A8-EAAA5364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55A14F-B88E-1E92-245D-C16B91A0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B00899-DFDF-4C91-DDC0-8CDE56FE0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853090-8570-8832-6D19-9A3500D7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89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24C7ED-D13D-ED7E-A4D9-6EE2C20A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08F946-2EF0-155F-918C-400B5D88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0D8ABE-F683-7FE5-BF07-D63C64E8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81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07D8F-A039-292B-4F6A-FB14F299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147C92-72B1-A0DF-2F05-64DF2FCCC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68C08-A928-4E87-C44C-59C49A687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1AF3D3-E867-5C19-1C64-F20E845B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928BC-F90C-E1F0-010C-832C28BE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84670-6F4D-7C91-B19A-A065B694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57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39CFB-2B3C-F872-EB2D-F4DEF71A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7E940-E337-728A-1CEA-16EEB56EC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7F304E-4644-233D-1D75-2A6C30EC8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B0BEA-B069-D64F-9700-C91AE482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319557-2292-B8BE-BC86-15F00FE9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27CCEE-15F7-6F5E-F5CD-2C4DFD70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76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84EBDE-57B5-D6DD-1D4E-BD1164FC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D9AE63-420F-AA7D-625C-780759508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62756-13BC-E644-1375-E87062962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12A6CB-B2E2-EA47-9D5A-95E8299201E7}" type="datetimeFigureOut">
              <a:rPr kumimoji="1" lang="ko-KR" altLang="en-US" smtClean="0"/>
              <a:t>2025. 6. 25.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DC17C5-7CE5-155C-7FEA-7C09A1F29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7FA7B-05F0-5CD0-643D-7389E2E39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FACD88-FE87-444F-8CED-5CFFE4758E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723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6F3160-C738-4C0B-688B-5909535AA3BA}"/>
              </a:ext>
            </a:extLst>
          </p:cNvPr>
          <p:cNvSpPr txBox="1"/>
          <p:nvPr/>
        </p:nvSpPr>
        <p:spPr>
          <a:xfrm>
            <a:off x="526660" y="1776707"/>
            <a:ext cx="7873061" cy="199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4400" b="1" dirty="0"/>
              <a:t>SAM 2: Segment Anything in</a:t>
            </a:r>
            <a:r>
              <a:rPr kumimoji="1" lang="ko-KR" altLang="en-US" sz="4400" b="1" dirty="0"/>
              <a:t> </a:t>
            </a:r>
            <a:r>
              <a:rPr kumimoji="1" lang="en-US" altLang="ko-KR" sz="4400" b="1" dirty="0"/>
              <a:t>Images and Videos</a:t>
            </a:r>
            <a:endParaRPr kumimoji="1" lang="ko-KR" alt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41CDD-55E1-D6A1-41AB-FFCF7957D8DC}"/>
              </a:ext>
            </a:extLst>
          </p:cNvPr>
          <p:cNvSpPr txBox="1"/>
          <p:nvPr/>
        </p:nvSpPr>
        <p:spPr>
          <a:xfrm>
            <a:off x="564237" y="5795726"/>
            <a:ext cx="729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+mn-ea"/>
              </a:rPr>
              <a:t>| 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APPLICATION PLATFORM LAB  |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 Jimin  |</a:t>
            </a:r>
          </a:p>
        </p:txBody>
      </p:sp>
    </p:spTree>
    <p:extLst>
      <p:ext uri="{BB962C8B-B14F-4D97-AF65-F5344CB8AC3E}">
        <p14:creationId xmlns:p14="http://schemas.microsoft.com/office/powerpoint/2010/main" val="3411842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F435-9192-21C0-A18D-0F84BAE75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A4E1074-FEB2-0B1F-5095-C8D474EE488E}"/>
              </a:ext>
            </a:extLst>
          </p:cNvPr>
          <p:cNvSpPr txBox="1"/>
          <p:nvPr/>
        </p:nvSpPr>
        <p:spPr>
          <a:xfrm>
            <a:off x="526660" y="2868459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450839-E93B-A54E-0CA1-271F18D864E8}"/>
              </a:ext>
            </a:extLst>
          </p:cNvPr>
          <p:cNvSpPr txBox="1"/>
          <p:nvPr/>
        </p:nvSpPr>
        <p:spPr>
          <a:xfrm>
            <a:off x="558190" y="3330124"/>
            <a:ext cx="8586005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+mn-ea"/>
              </a:rPr>
              <a:t>SAM 2</a:t>
            </a:r>
            <a:r>
              <a:rPr kumimoji="1" lang="ko-KR" altLang="en-US" sz="1600" dirty="0">
                <a:latin typeface="+mn-ea"/>
              </a:rPr>
              <a:t>는 범용 비디오 분할의 새로운 기준을 제시한 메모리 기반 스트리밍 프레임워크</a:t>
            </a:r>
            <a:endParaRPr kumimoji="1"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729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792A9-52E3-A3D4-6864-D871293E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22377B-295A-C4D9-0E63-E4DB4E0E635A}"/>
              </a:ext>
            </a:extLst>
          </p:cNvPr>
          <p:cNvSpPr txBox="1"/>
          <p:nvPr/>
        </p:nvSpPr>
        <p:spPr>
          <a:xfrm>
            <a:off x="526660" y="2868459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Why SAM 2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CF4B0E-6FA4-6746-3BAB-659273E873F6}"/>
              </a:ext>
            </a:extLst>
          </p:cNvPr>
          <p:cNvSpPr txBox="1"/>
          <p:nvPr/>
        </p:nvSpPr>
        <p:spPr>
          <a:xfrm>
            <a:off x="558190" y="3330124"/>
            <a:ext cx="1031724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+mn-ea"/>
              </a:rPr>
              <a:t>기존 모델 </a:t>
            </a:r>
            <a:r>
              <a:rPr kumimoji="1" lang="en-US" altLang="ko-KR" sz="1600" dirty="0">
                <a:latin typeface="+mn-ea"/>
              </a:rPr>
              <a:t>SAM(2023)</a:t>
            </a:r>
            <a:r>
              <a:rPr kumimoji="1" lang="ko-KR" altLang="en-US" sz="1600" dirty="0">
                <a:latin typeface="+mn-ea"/>
              </a:rPr>
              <a:t>은 이미지 기반 분할을 혁신적으로 수행하였으나</a:t>
            </a:r>
            <a:r>
              <a:rPr kumimoji="1" lang="en-US" altLang="ko-KR" sz="1600" dirty="0">
                <a:latin typeface="+mn-ea"/>
              </a:rPr>
              <a:t>,</a:t>
            </a:r>
            <a:r>
              <a:rPr kumimoji="1" lang="ko-KR" altLang="en-US" sz="1600" dirty="0">
                <a:latin typeface="+mn-ea"/>
              </a:rPr>
              <a:t> 비디오는 시간 축 이라는 복잡성을 포함</a:t>
            </a:r>
            <a:endParaRPr kumimoji="1"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n-ea"/>
              </a:rPr>
              <a:t>AR/VR, </a:t>
            </a:r>
            <a:r>
              <a:rPr kumimoji="1" lang="ko-KR" altLang="en-US" sz="1600" dirty="0">
                <a:latin typeface="+mn-ea"/>
              </a:rPr>
              <a:t>자율주행</a:t>
            </a:r>
            <a:r>
              <a:rPr kumimoji="1" lang="en-US" altLang="ko-KR" sz="1600" dirty="0">
                <a:latin typeface="+mn-ea"/>
              </a:rPr>
              <a:t>,</a:t>
            </a:r>
            <a:r>
              <a:rPr kumimoji="1" lang="ko-KR" altLang="en-US" sz="1600" dirty="0">
                <a:latin typeface="+mn-ea"/>
              </a:rPr>
              <a:t> 영상편집 등 많은 응용서비스에서 비디오 분할을 필요로 함</a:t>
            </a:r>
            <a:endParaRPr kumimoji="1"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51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C823F-333F-A17C-118A-52AFD2F9F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D72E2C-B0D7-EDCB-B61E-2D66C7EA917F}"/>
              </a:ext>
            </a:extLst>
          </p:cNvPr>
          <p:cNvSpPr txBox="1"/>
          <p:nvPr/>
        </p:nvSpPr>
        <p:spPr>
          <a:xfrm>
            <a:off x="526660" y="555565"/>
            <a:ext cx="592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Promptable</a:t>
            </a:r>
            <a:r>
              <a:rPr kumimoji="1" lang="en-US" altLang="ko-KR" sz="2400" b="1" dirty="0"/>
              <a:t> Visual Segmentation (PVS)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81D03-5EF4-CDA8-6655-F09E7A78BFFB}"/>
              </a:ext>
            </a:extLst>
          </p:cNvPr>
          <p:cNvSpPr txBox="1"/>
          <p:nvPr/>
        </p:nvSpPr>
        <p:spPr>
          <a:xfrm>
            <a:off x="558190" y="1017230"/>
            <a:ext cx="8945847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프레임에 점</a:t>
            </a:r>
            <a:r>
              <a:rPr kumimoji="1" lang="en-US" altLang="ko-KR" sz="1600" dirty="0">
                <a:latin typeface="+mn-ea"/>
              </a:rPr>
              <a:t>/</a:t>
            </a:r>
            <a:r>
              <a:rPr kumimoji="1" lang="ko-KR" altLang="en-US" sz="1600" dirty="0">
                <a:latin typeface="+mn-ea"/>
              </a:rPr>
              <a:t>박스</a:t>
            </a:r>
            <a:r>
              <a:rPr kumimoji="1" lang="en-US" altLang="ko-KR" sz="1600" dirty="0">
                <a:latin typeface="+mn-ea"/>
              </a:rPr>
              <a:t>/</a:t>
            </a:r>
            <a:r>
              <a:rPr kumimoji="1" lang="ko-KR" altLang="en-US" sz="1600" dirty="0">
                <a:latin typeface="+mn-ea"/>
              </a:rPr>
              <a:t>마스크 프롬프트 제공</a:t>
            </a:r>
            <a:endParaRPr kumimoji="1"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시간 축 전체로 마스크 전파 및 정제</a:t>
            </a:r>
            <a:endParaRPr kumimoji="1"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+mn-ea"/>
              </a:rPr>
              <a:t>Step 1: Frame 1</a:t>
            </a:r>
            <a:r>
              <a:rPr kumimoji="1" lang="ko-KR" altLang="en-US" sz="1600" dirty="0" err="1">
                <a:latin typeface="+mn-ea"/>
              </a:rPr>
              <a:t>에</a:t>
            </a:r>
            <a:r>
              <a:rPr kumimoji="1" lang="ko-KR" altLang="en-US" sz="1600" dirty="0">
                <a:latin typeface="+mn-ea"/>
              </a:rPr>
              <a:t> 사용자가 긍정</a:t>
            </a:r>
            <a:r>
              <a:rPr kumimoji="1" lang="en-US" altLang="ko-KR" sz="1600" dirty="0">
                <a:latin typeface="+mn-ea"/>
              </a:rPr>
              <a:t>/</a:t>
            </a:r>
            <a:r>
              <a:rPr kumimoji="1" lang="ko-KR" altLang="en-US" sz="1600" dirty="0">
                <a:latin typeface="+mn-ea"/>
              </a:rPr>
              <a:t>부정 클릭을 입력 → 이후 프레임으로 마스크가 전파됨</a:t>
            </a:r>
            <a:endParaRPr kumimoji="1"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Step 2: Frame 3</a:t>
            </a:r>
            <a:r>
              <a:rPr lang="ko-KR" altLang="en-US" sz="1600" dirty="0"/>
              <a:t>에서 오차 감지 → 사용자가 정제 프롬프트 추가 → 이후 프레임 다시 정제됨</a:t>
            </a:r>
            <a:endParaRPr kumimoji="1" lang="en-US" altLang="ko-KR" sz="1600" dirty="0">
              <a:latin typeface="+mn-ea"/>
            </a:endParaRPr>
          </a:p>
        </p:txBody>
      </p:sp>
      <p:pic>
        <p:nvPicPr>
          <p:cNvPr id="3" name="그림 2" descr="개, 포유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52E19A-9A92-5A6F-5118-567B2FC6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9" y="2805803"/>
            <a:ext cx="10209639" cy="405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2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05A7C-B913-AA90-9842-5103A89D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70D7C-A953-2719-64C6-5FF70A806EE5}"/>
              </a:ext>
            </a:extLst>
          </p:cNvPr>
          <p:cNvSpPr txBox="1"/>
          <p:nvPr/>
        </p:nvSpPr>
        <p:spPr>
          <a:xfrm>
            <a:off x="526660" y="846228"/>
            <a:ext cx="3062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SAM 2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27BE1-2255-9809-C099-95A0D7E9C40F}"/>
              </a:ext>
            </a:extLst>
          </p:cNvPr>
          <p:cNvSpPr txBox="1"/>
          <p:nvPr/>
        </p:nvSpPr>
        <p:spPr>
          <a:xfrm>
            <a:off x="558190" y="1307893"/>
            <a:ext cx="3956532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 err="1">
                <a:latin typeface="+mn-ea"/>
              </a:rPr>
              <a:t>Hiera</a:t>
            </a:r>
            <a:r>
              <a:rPr kumimoji="1" lang="ko-KR" altLang="en-US" sz="1600" dirty="0">
                <a:latin typeface="+mn-ea"/>
              </a:rPr>
              <a:t>*</a:t>
            </a:r>
            <a:r>
              <a:rPr kumimoji="1" lang="en" altLang="ko-KR" sz="1600" dirty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이미지 인코더 </a:t>
            </a:r>
            <a:r>
              <a:rPr kumimoji="1" lang="en-US" altLang="ko-KR" sz="1600" dirty="0">
                <a:latin typeface="+mn-ea"/>
              </a:rPr>
              <a:t>(</a:t>
            </a:r>
            <a:r>
              <a:rPr kumimoji="1" lang="en" altLang="ko-KR" sz="1600" dirty="0">
                <a:latin typeface="+mn-ea"/>
              </a:rPr>
              <a:t>MAE</a:t>
            </a:r>
            <a:r>
              <a:rPr kumimoji="1" lang="ko-KR" altLang="en-US" sz="1600" dirty="0">
                <a:latin typeface="+mn-ea"/>
              </a:rPr>
              <a:t>**</a:t>
            </a:r>
            <a:r>
              <a:rPr kumimoji="1" lang="en" altLang="ko-KR" sz="1600" dirty="0">
                <a:latin typeface="+mn-ea"/>
              </a:rPr>
              <a:t> </a:t>
            </a:r>
            <a:r>
              <a:rPr kumimoji="1" lang="ko-KR" altLang="en-US" sz="1600" dirty="0">
                <a:latin typeface="+mn-ea"/>
              </a:rPr>
              <a:t>기반</a:t>
            </a:r>
            <a:r>
              <a:rPr kumimoji="1" lang="en-US" altLang="ko-KR" sz="16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메모리 </a:t>
            </a:r>
            <a:r>
              <a:rPr kumimoji="1" lang="ko-KR" altLang="en-US" sz="1600" dirty="0" err="1">
                <a:latin typeface="+mn-ea"/>
              </a:rPr>
              <a:t>어텐션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+ </a:t>
            </a:r>
            <a:r>
              <a:rPr kumimoji="1" lang="ko-KR" altLang="en-US" sz="1600" dirty="0">
                <a:latin typeface="+mn-ea"/>
              </a:rPr>
              <a:t>마스크 </a:t>
            </a:r>
            <a:r>
              <a:rPr kumimoji="1" lang="ko-KR" altLang="en-US" sz="1600" dirty="0" err="1">
                <a:latin typeface="+mn-ea"/>
              </a:rPr>
              <a:t>디코더</a:t>
            </a:r>
            <a:endParaRPr kumimoji="1" lang="ko-KR" altLang="en-US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메모리 뱅크</a:t>
            </a:r>
            <a:r>
              <a:rPr kumimoji="1" lang="en-US" altLang="ko-KR" sz="1600" dirty="0">
                <a:latin typeface="+mn-ea"/>
              </a:rPr>
              <a:t>: </a:t>
            </a:r>
            <a:r>
              <a:rPr kumimoji="1" lang="ko-KR" altLang="en-US" sz="1600" dirty="0">
                <a:latin typeface="+mn-ea"/>
              </a:rPr>
              <a:t>객체의 시간적 상태 저장</a:t>
            </a:r>
            <a:endParaRPr kumimoji="1" lang="en-US" altLang="ko-KR" sz="16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E74EC7-2676-BC14-866E-B2AA5FBF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0971"/>
            <a:ext cx="12177966" cy="3249891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34E4063-262E-12EB-6323-3E9F02F4A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658979"/>
              </p:ext>
            </p:extLst>
          </p:nvPr>
        </p:nvGraphicFramePr>
        <p:xfrm>
          <a:off x="5596802" y="679797"/>
          <a:ext cx="6011940" cy="20116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157577">
                  <a:extLst>
                    <a:ext uri="{9D8B030D-6E8A-4147-A177-3AD203B41FA5}">
                      <a16:colId xmlns:a16="http://schemas.microsoft.com/office/drawing/2014/main" val="1369444290"/>
                    </a:ext>
                  </a:extLst>
                </a:gridCol>
                <a:gridCol w="3854363">
                  <a:extLst>
                    <a:ext uri="{9D8B030D-6E8A-4147-A177-3AD203B41FA5}">
                      <a16:colId xmlns:a16="http://schemas.microsoft.com/office/drawing/2014/main" val="8473769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600" b="1" kern="1200" dirty="0">
                          <a:solidFill>
                            <a:schemeClr val="tx1"/>
                          </a:solidFill>
                        </a:rPr>
                        <a:t>구성 요소</a:t>
                      </a:r>
                      <a:endParaRPr kumimoji="1" lang="ko-KR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600" kern="1200" dirty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kumimoji="1" lang="ko-KR" altLang="en-US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116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" sz="1600" b="1" kern="1200" dirty="0">
                          <a:solidFill>
                            <a:schemeClr val="tx1"/>
                          </a:solidFill>
                        </a:rPr>
                        <a:t>Image Encoder</a:t>
                      </a:r>
                      <a:endParaRPr kumimoji="1" lang="en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600" kern="1200" dirty="0">
                          <a:solidFill>
                            <a:schemeClr val="tx1"/>
                          </a:solidFill>
                        </a:rPr>
                        <a:t>프레임 특징 추출 </a:t>
                      </a:r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en" sz="1600" kern="1200" dirty="0" err="1">
                          <a:solidFill>
                            <a:schemeClr val="tx1"/>
                          </a:solidFill>
                        </a:rPr>
                        <a:t>Hiera</a:t>
                      </a:r>
                      <a:r>
                        <a:rPr kumimoji="1" lang="en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ko-KR" altLang="en-US" sz="1600" kern="1200" dirty="0">
                          <a:solidFill>
                            <a:schemeClr val="tx1"/>
                          </a:solidFill>
                        </a:rPr>
                        <a:t>사용</a:t>
                      </a:r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en-US" altLang="ko-KR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340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" sz="1600" b="1" kern="1200" dirty="0">
                          <a:solidFill>
                            <a:schemeClr val="tx1"/>
                          </a:solidFill>
                        </a:rPr>
                        <a:t>Prompt Encoder</a:t>
                      </a:r>
                      <a:endParaRPr kumimoji="1" lang="en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600" kern="1200" dirty="0">
                          <a:solidFill>
                            <a:schemeClr val="tx1"/>
                          </a:solidFill>
                        </a:rPr>
                        <a:t>점</a:t>
                      </a:r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1600" kern="1200" dirty="0">
                          <a:solidFill>
                            <a:schemeClr val="tx1"/>
                          </a:solidFill>
                        </a:rPr>
                        <a:t>박스</a:t>
                      </a:r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ko-KR" altLang="en-US" sz="1600" kern="1200" dirty="0">
                          <a:solidFill>
                            <a:schemeClr val="tx1"/>
                          </a:solidFill>
                        </a:rPr>
                        <a:t>마스크 프롬프트 인코딩</a:t>
                      </a:r>
                      <a:endParaRPr kumimoji="1" lang="ko-KR" altLang="en-US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18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" sz="1600" b="1" kern="1200" dirty="0">
                          <a:solidFill>
                            <a:schemeClr val="tx1"/>
                          </a:solidFill>
                        </a:rPr>
                        <a:t>Memory Bank</a:t>
                      </a:r>
                      <a:endParaRPr kumimoji="1" lang="en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600" kern="1200" dirty="0">
                          <a:solidFill>
                            <a:schemeClr val="tx1"/>
                          </a:solidFill>
                        </a:rPr>
                        <a:t>과거 프레임 정보 저장</a:t>
                      </a:r>
                      <a:endParaRPr kumimoji="1" lang="ko-KR" altLang="en-US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098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" sz="1600" b="1" kern="1200" dirty="0">
                          <a:solidFill>
                            <a:schemeClr val="tx1"/>
                          </a:solidFill>
                        </a:rPr>
                        <a:t>Memory Attention</a:t>
                      </a:r>
                      <a:endParaRPr kumimoji="1" lang="en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600" kern="1200" dirty="0">
                          <a:solidFill>
                            <a:schemeClr val="tx1"/>
                          </a:solidFill>
                        </a:rPr>
                        <a:t>현재 프레임에 과거 정보 결합</a:t>
                      </a:r>
                      <a:endParaRPr kumimoji="1" lang="ko-KR" altLang="en-US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327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" sz="1600" b="1" kern="1200" dirty="0">
                          <a:solidFill>
                            <a:schemeClr val="tx1"/>
                          </a:solidFill>
                        </a:rPr>
                        <a:t>Mask Decoder</a:t>
                      </a:r>
                      <a:endParaRPr kumimoji="1" lang="en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600" kern="1200" dirty="0">
                          <a:solidFill>
                            <a:schemeClr val="tx1"/>
                          </a:solidFill>
                        </a:rPr>
                        <a:t>최종 마스크 생성</a:t>
                      </a:r>
                      <a:endParaRPr kumimoji="1" lang="ko-KR" altLang="en-US" sz="16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06439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F2192DF-CF6B-FEBC-1526-5239BE4186FA}"/>
              </a:ext>
            </a:extLst>
          </p:cNvPr>
          <p:cNvSpPr txBox="1"/>
          <p:nvPr/>
        </p:nvSpPr>
        <p:spPr>
          <a:xfrm>
            <a:off x="683696" y="2999253"/>
            <a:ext cx="9466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*</a:t>
            </a:r>
            <a:r>
              <a:rPr lang="en-US" altLang="ko-KR" sz="1400" dirty="0" err="1"/>
              <a:t>Hiera</a:t>
            </a:r>
            <a:r>
              <a:rPr lang="en-US" altLang="ko-KR" sz="1400" dirty="0"/>
              <a:t> : </a:t>
            </a:r>
            <a:r>
              <a:rPr lang="en" altLang="ko-KR" sz="1400" dirty="0"/>
              <a:t>Hierarchical"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줄임말로</a:t>
            </a:r>
            <a:r>
              <a:rPr lang="en-US" altLang="ko-KR" sz="1400" dirty="0"/>
              <a:t>, </a:t>
            </a:r>
            <a:r>
              <a:rPr lang="ko-KR" altLang="en-US" sz="1400" dirty="0"/>
              <a:t>계층구조의 인코더 의미</a:t>
            </a:r>
            <a:endParaRPr lang="en-US" altLang="ko-KR" sz="1400" dirty="0"/>
          </a:p>
          <a:p>
            <a:r>
              <a:rPr lang="en-US" altLang="ko-KR" sz="1400" dirty="0"/>
              <a:t>*</a:t>
            </a:r>
            <a:r>
              <a:rPr lang="ko-KR" altLang="en-US" sz="1400" dirty="0"/>
              <a:t>*</a:t>
            </a:r>
            <a:r>
              <a:rPr lang="en-US" altLang="ko-KR" sz="1400" dirty="0"/>
              <a:t>MAE(Masked Autoencoder)</a:t>
            </a:r>
            <a:r>
              <a:rPr lang="ko-KR" altLang="en-US" sz="1400" dirty="0"/>
              <a:t> 기반으로 설계된 영상 인코더</a:t>
            </a:r>
          </a:p>
        </p:txBody>
      </p:sp>
    </p:spTree>
    <p:extLst>
      <p:ext uri="{BB962C8B-B14F-4D97-AF65-F5344CB8AC3E}">
        <p14:creationId xmlns:p14="http://schemas.microsoft.com/office/powerpoint/2010/main" val="141293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8B4D1-9B1D-63DA-C0AB-51B66FA0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5CD306-FE98-D3AC-3CBA-168AE36F7E49}"/>
              </a:ext>
            </a:extLst>
          </p:cNvPr>
          <p:cNvSpPr txBox="1"/>
          <p:nvPr/>
        </p:nvSpPr>
        <p:spPr>
          <a:xfrm>
            <a:off x="526660" y="863813"/>
            <a:ext cx="439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Data Engine &amp; SA-V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AF8F9-315C-99FD-982E-12A65EB7AF7C}"/>
              </a:ext>
            </a:extLst>
          </p:cNvPr>
          <p:cNvSpPr txBox="1"/>
          <p:nvPr/>
        </p:nvSpPr>
        <p:spPr>
          <a:xfrm>
            <a:off x="558190" y="1325478"/>
            <a:ext cx="3413114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+mn-ea"/>
              </a:rPr>
              <a:t>3</a:t>
            </a:r>
            <a:r>
              <a:rPr kumimoji="1" lang="ko-KR" altLang="en-US" sz="1600" dirty="0">
                <a:latin typeface="+mn-ea"/>
              </a:rPr>
              <a:t>단계 반자동 주석 루프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수동 </a:t>
            </a:r>
            <a:r>
              <a:rPr kumimoji="1" lang="en-US" altLang="ko-KR" sz="1600" dirty="0">
                <a:latin typeface="+mn-ea"/>
              </a:rPr>
              <a:t>+ </a:t>
            </a:r>
            <a:r>
              <a:rPr kumimoji="1" lang="ko-KR" altLang="en-US" sz="1600" dirty="0">
                <a:latin typeface="+mn-ea"/>
              </a:rPr>
              <a:t>자동 </a:t>
            </a:r>
            <a:r>
              <a:rPr kumimoji="1" lang="ko-KR" altLang="en-US" sz="1600" dirty="0" err="1">
                <a:latin typeface="+mn-ea"/>
              </a:rPr>
              <a:t>마스크렛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(</a:t>
            </a:r>
            <a:r>
              <a:rPr kumimoji="1" lang="ko-KR" altLang="en-US" sz="1600" dirty="0">
                <a:latin typeface="+mn-ea"/>
              </a:rPr>
              <a:t>총 </a:t>
            </a:r>
            <a:r>
              <a:rPr kumimoji="1" lang="en-US" altLang="ko-KR" sz="1600" dirty="0">
                <a:latin typeface="+mn-ea"/>
              </a:rPr>
              <a:t>642</a:t>
            </a:r>
            <a:r>
              <a:rPr kumimoji="1" lang="en" altLang="ko-KR" sz="1600" dirty="0">
                <a:latin typeface="+mn-ea"/>
              </a:rPr>
              <a:t>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고난이도 객체 포함</a:t>
            </a:r>
            <a:endParaRPr kumimoji="1" lang="en-US" altLang="ko-KR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CEB1B5-6159-6E25-41D1-DFA447C4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66" y="2939894"/>
            <a:ext cx="11895468" cy="33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2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18227-EA08-E2F0-D5F2-10F0942F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2BDF3-8B5F-B584-0752-2E6F9DFF4591}"/>
              </a:ext>
            </a:extLst>
          </p:cNvPr>
          <p:cNvSpPr txBox="1"/>
          <p:nvPr/>
        </p:nvSpPr>
        <p:spPr>
          <a:xfrm>
            <a:off x="526660" y="376777"/>
            <a:ext cx="3220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Evaluation &amp;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B210F-082C-04AD-AA2D-BE5138CAA3B3}"/>
              </a:ext>
            </a:extLst>
          </p:cNvPr>
          <p:cNvSpPr txBox="1"/>
          <p:nvPr/>
        </p:nvSpPr>
        <p:spPr>
          <a:xfrm>
            <a:off x="558190" y="838442"/>
            <a:ext cx="5413983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>
                <a:latin typeface="+mn-ea"/>
              </a:rPr>
              <a:t>Zero-shot </a:t>
            </a:r>
            <a:r>
              <a:rPr kumimoji="1" lang="ko-KR" altLang="en-US" sz="1600" dirty="0">
                <a:latin typeface="+mn-ea"/>
              </a:rPr>
              <a:t>분할 성능</a:t>
            </a:r>
            <a:r>
              <a:rPr kumimoji="1" lang="en-US" altLang="ko-KR" sz="1600" dirty="0">
                <a:latin typeface="+mn-ea"/>
              </a:rPr>
              <a:t>: 17 </a:t>
            </a:r>
            <a:r>
              <a:rPr kumimoji="1" lang="ko-KR" altLang="en-US" sz="1600" dirty="0">
                <a:latin typeface="+mn-ea"/>
              </a:rPr>
              <a:t>비디오 </a:t>
            </a:r>
            <a:r>
              <a:rPr kumimoji="1" lang="en-US" altLang="ko-KR" sz="1600" dirty="0">
                <a:latin typeface="+mn-ea"/>
              </a:rPr>
              <a:t>/ 37 </a:t>
            </a:r>
            <a:r>
              <a:rPr kumimoji="1" lang="ko-KR" altLang="en-US" sz="1600" dirty="0">
                <a:latin typeface="+mn-ea"/>
              </a:rPr>
              <a:t>이미지 데이터셋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>
                <a:latin typeface="+mn-ea"/>
              </a:rPr>
              <a:t>SOTA </a:t>
            </a:r>
            <a:r>
              <a:rPr kumimoji="1" lang="ko-KR" altLang="en-US" sz="1600" dirty="0">
                <a:latin typeface="+mn-ea"/>
              </a:rPr>
              <a:t>대비 </a:t>
            </a:r>
            <a:r>
              <a:rPr kumimoji="1" lang="en-US" altLang="ko-KR" sz="1600" dirty="0">
                <a:latin typeface="+mn-ea"/>
              </a:rPr>
              <a:t>3</a:t>
            </a:r>
            <a:r>
              <a:rPr kumimoji="1" lang="ko-KR" altLang="en-US" sz="1600" dirty="0">
                <a:latin typeface="+mn-ea"/>
              </a:rPr>
              <a:t>배 적은 클릭으로 더 높은 정확도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이미지 분할에서도 </a:t>
            </a:r>
            <a:r>
              <a:rPr kumimoji="1" lang="en" altLang="ko-KR" sz="1600" dirty="0">
                <a:latin typeface="+mn-ea"/>
              </a:rPr>
              <a:t>SAM </a:t>
            </a:r>
            <a:r>
              <a:rPr kumimoji="1" lang="ko-KR" altLang="en-US" sz="1600" dirty="0">
                <a:latin typeface="+mn-ea"/>
              </a:rPr>
              <a:t>대비 </a:t>
            </a:r>
            <a:r>
              <a:rPr kumimoji="1" lang="en-US" altLang="ko-KR" sz="1600" dirty="0">
                <a:latin typeface="+mn-ea"/>
              </a:rPr>
              <a:t>6</a:t>
            </a:r>
            <a:r>
              <a:rPr kumimoji="1" lang="ko-KR" altLang="en-US" sz="1600" dirty="0">
                <a:latin typeface="+mn-ea"/>
              </a:rPr>
              <a:t>배 빠름</a:t>
            </a:r>
            <a:endParaRPr kumimoji="1" lang="en-US" altLang="ko-KR" sz="16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825964-7B53-F5BE-0484-0A8134F4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0" y="2288684"/>
            <a:ext cx="10721380" cy="41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8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5D9FAF-6346-F3B1-A678-0D571EB5B9A3}"/>
              </a:ext>
            </a:extLst>
          </p:cNvPr>
          <p:cNvSpPr txBox="1"/>
          <p:nvPr/>
        </p:nvSpPr>
        <p:spPr>
          <a:xfrm>
            <a:off x="526660" y="564875"/>
            <a:ext cx="412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Limitations &amp; 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65138A-0043-53B7-DAE9-67ACAE6B026D}"/>
              </a:ext>
            </a:extLst>
          </p:cNvPr>
          <p:cNvSpPr txBox="1"/>
          <p:nvPr/>
        </p:nvSpPr>
        <p:spPr>
          <a:xfrm>
            <a:off x="558190" y="1026540"/>
            <a:ext cx="4660250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긴 시계열에서의 메모리 압축 한계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>
                <a:latin typeface="+mn-ea"/>
              </a:rPr>
              <a:t>멀티오브젝트</a:t>
            </a:r>
            <a:r>
              <a:rPr kumimoji="1" lang="ko-KR" altLang="en-US" sz="1600" dirty="0">
                <a:latin typeface="+mn-ea"/>
              </a:rPr>
              <a:t> 분할에서의 상호작용 비용 증가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확장 가능한 경량화 모델 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A75DEB-FC45-FB63-0315-E092C7E1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01" t="-481" r="4108" b="481"/>
          <a:stretch>
            <a:fillRect/>
          </a:stretch>
        </p:blipFill>
        <p:spPr>
          <a:xfrm>
            <a:off x="358530" y="2849356"/>
            <a:ext cx="11474939" cy="36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7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69145-95BE-DC07-8970-35CF1E1B7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9B0D14-28DF-FFF3-C333-75D623BF9479}"/>
              </a:ext>
            </a:extLst>
          </p:cNvPr>
          <p:cNvSpPr txBox="1"/>
          <p:nvPr/>
        </p:nvSpPr>
        <p:spPr>
          <a:xfrm>
            <a:off x="526660" y="2868459"/>
            <a:ext cx="4888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Contributions</a:t>
            </a:r>
          </a:p>
          <a:p>
            <a:endParaRPr kumimoji="1" lang="en-US" altLang="ko-KR" sz="2400" b="1" dirty="0"/>
          </a:p>
          <a:p>
            <a:endParaRPr kumimoji="1" lang="en-US" altLang="ko-KR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62156-B00B-B175-724E-DD3ECC12AFAE}"/>
              </a:ext>
            </a:extLst>
          </p:cNvPr>
          <p:cNvSpPr txBox="1"/>
          <p:nvPr/>
        </p:nvSpPr>
        <p:spPr>
          <a:xfrm>
            <a:off x="558190" y="3330124"/>
            <a:ext cx="4093428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sz="1600" dirty="0" err="1">
                <a:latin typeface="+mn-ea"/>
              </a:rPr>
              <a:t>Promptable</a:t>
            </a:r>
            <a:r>
              <a:rPr kumimoji="1" lang="en" altLang="ko-KR" sz="1600" dirty="0">
                <a:latin typeface="+mn-ea"/>
              </a:rPr>
              <a:t> Visual Segmentation (PVS)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메모리 기반 트랜스포머 아키텍처 제안</a:t>
            </a:r>
            <a:endParaRPr kumimoji="1"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대규모 </a:t>
            </a:r>
            <a:r>
              <a:rPr kumimoji="1" lang="en-US" altLang="ko-KR" sz="1600" dirty="0">
                <a:latin typeface="+mn-ea"/>
              </a:rPr>
              <a:t>SA-V </a:t>
            </a:r>
            <a:r>
              <a:rPr kumimoji="1" lang="ko-KR" altLang="en-US" sz="1600" dirty="0">
                <a:latin typeface="+mn-ea"/>
              </a:rPr>
              <a:t>데이터셋 구축</a:t>
            </a:r>
            <a:endParaRPr kumimoji="1"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강력한 벤치마크 성능 달성</a:t>
            </a:r>
            <a:endParaRPr kumimoji="1"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C7EB9-589C-058D-CF37-2E9B0B46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755" y="0"/>
            <a:ext cx="5085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6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바퀴, 자전거 바퀴, 차량, 교통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83CC68-3822-3178-45F8-0AC090BC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23" y="5083370"/>
            <a:ext cx="6189412" cy="2063137"/>
          </a:xfrm>
          <a:prstGeom prst="rect">
            <a:avLst/>
          </a:prstGeom>
        </p:spPr>
      </p:pic>
      <p:pic>
        <p:nvPicPr>
          <p:cNvPr id="11" name="그림 10" descr="차량, 야외, 육상 차량, 자동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257A42-C1E9-0CD0-E69D-1CDFC955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59" b="9706"/>
          <a:stretch>
            <a:fillRect/>
          </a:stretch>
        </p:blipFill>
        <p:spPr>
          <a:xfrm>
            <a:off x="5841223" y="3657602"/>
            <a:ext cx="6189412" cy="1775012"/>
          </a:xfrm>
          <a:prstGeom prst="rect">
            <a:avLst/>
          </a:prstGeom>
        </p:spPr>
      </p:pic>
      <p:pic>
        <p:nvPicPr>
          <p:cNvPr id="5" name="그림 4" descr="바퀴, 자전거 바퀴, 자전거, 육상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946723-877C-8C2D-EF0C-42B5486D59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929"/>
          <a:stretch>
            <a:fillRect/>
          </a:stretch>
        </p:blipFill>
        <p:spPr>
          <a:xfrm>
            <a:off x="5841223" y="1837894"/>
            <a:ext cx="6189412" cy="1837638"/>
          </a:xfrm>
          <a:prstGeom prst="rect">
            <a:avLst/>
          </a:prstGeom>
        </p:spPr>
      </p:pic>
      <p:pic>
        <p:nvPicPr>
          <p:cNvPr id="9" name="그림 8" descr="자전거, 야외, 나무, 자전거 바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F2CE87-5543-F420-F3C1-63E43954F5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3525"/>
          <a:stretch>
            <a:fillRect/>
          </a:stretch>
        </p:blipFill>
        <p:spPr>
          <a:xfrm>
            <a:off x="5841223" y="143436"/>
            <a:ext cx="6189412" cy="1784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E165E-A3C0-DAAB-9751-D7FC25E627FD}"/>
              </a:ext>
            </a:extLst>
          </p:cNvPr>
          <p:cNvSpPr txBox="1"/>
          <p:nvPr/>
        </p:nvSpPr>
        <p:spPr>
          <a:xfrm>
            <a:off x="526660" y="2868459"/>
            <a:ext cx="765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4E594-59E0-992E-1752-14911B63B504}"/>
              </a:ext>
            </a:extLst>
          </p:cNvPr>
          <p:cNvSpPr txBox="1"/>
          <p:nvPr/>
        </p:nvSpPr>
        <p:spPr>
          <a:xfrm>
            <a:off x="558190" y="3330124"/>
            <a:ext cx="4389343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+mn-ea"/>
              </a:rPr>
              <a:t>Original Image – SAM – SAM2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자전거 분류의 효율성을 체크하기 위해</a:t>
            </a:r>
            <a:r>
              <a:rPr kumimoji="1" lang="en-US" altLang="ko-KR" sz="1600" dirty="0">
                <a:latin typeface="+mn-ea"/>
              </a:rPr>
              <a:t>,</a:t>
            </a:r>
            <a:br>
              <a:rPr kumimoji="1" lang="en-US" altLang="ko-KR" sz="1600" dirty="0">
                <a:latin typeface="+mn-ea"/>
              </a:rPr>
            </a:br>
            <a:r>
              <a:rPr kumimoji="1" lang="en-US" altLang="ko-KR" sz="1600" dirty="0">
                <a:latin typeface="+mn-ea"/>
              </a:rPr>
              <a:t>SAM, SAM2</a:t>
            </a:r>
            <a:r>
              <a:rPr kumimoji="1" lang="ko-KR" altLang="en-US" sz="1600" dirty="0">
                <a:latin typeface="+mn-ea"/>
              </a:rPr>
              <a:t>에서 테스트해본 결과 </a:t>
            </a:r>
            <a:r>
              <a:rPr kumimoji="1" lang="en-US" altLang="ko-KR" sz="1600" dirty="0">
                <a:latin typeface="+mn-ea"/>
              </a:rPr>
              <a:t>SAM2</a:t>
            </a:r>
            <a:r>
              <a:rPr kumimoji="1" lang="ko-KR" altLang="en-US" sz="1600" dirty="0">
                <a:latin typeface="+mn-ea"/>
              </a:rPr>
              <a:t>가</a:t>
            </a:r>
            <a:br>
              <a:rPr kumimoji="1" lang="en-US" altLang="ko-KR" sz="1600" dirty="0">
                <a:latin typeface="+mn-ea"/>
              </a:rPr>
            </a:br>
            <a:r>
              <a:rPr kumimoji="1" lang="ko-KR" altLang="en-US" sz="1600" dirty="0">
                <a:latin typeface="+mn-ea"/>
              </a:rPr>
              <a:t>자전거나 사람까지 효과적으로 분류함</a:t>
            </a:r>
            <a:endParaRPr kumimoji="1"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8801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1383</Words>
  <Application>Microsoft Macintosh PowerPoint</Application>
  <PresentationFormat>와이드스크린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김지민</dc:creator>
  <cp:keywords/>
  <dc:description/>
  <cp:lastModifiedBy>김지민</cp:lastModifiedBy>
  <cp:revision>8</cp:revision>
  <dcterms:created xsi:type="dcterms:W3CDTF">2025-06-25T01:13:54Z</dcterms:created>
  <dcterms:modified xsi:type="dcterms:W3CDTF">2025-06-25T03:51:40Z</dcterms:modified>
  <cp:category/>
</cp:coreProperties>
</file>